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6"/>
  </p:notesMasterIdLst>
  <p:handoutMasterIdLst>
    <p:handoutMasterId r:id="rId27"/>
  </p:handoutMasterIdLst>
  <p:sldIdLst>
    <p:sldId id="256" r:id="rId2"/>
    <p:sldId id="406" r:id="rId3"/>
    <p:sldId id="407" r:id="rId4"/>
    <p:sldId id="426" r:id="rId5"/>
    <p:sldId id="427" r:id="rId6"/>
    <p:sldId id="429" r:id="rId7"/>
    <p:sldId id="430" r:id="rId8"/>
    <p:sldId id="431" r:id="rId9"/>
    <p:sldId id="433" r:id="rId10"/>
    <p:sldId id="428" r:id="rId11"/>
    <p:sldId id="412" r:id="rId12"/>
    <p:sldId id="410" r:id="rId13"/>
    <p:sldId id="413" r:id="rId14"/>
    <p:sldId id="414" r:id="rId15"/>
    <p:sldId id="416" r:id="rId16"/>
    <p:sldId id="421" r:id="rId17"/>
    <p:sldId id="408" r:id="rId18"/>
    <p:sldId id="411" r:id="rId19"/>
    <p:sldId id="409" r:id="rId20"/>
    <p:sldId id="418" r:id="rId21"/>
    <p:sldId id="423" r:id="rId22"/>
    <p:sldId id="422" r:id="rId23"/>
    <p:sldId id="420" r:id="rId24"/>
    <p:sldId id="425" r:id="rId25"/>
  </p:sldIdLst>
  <p:sldSz cx="9144000" cy="6858000" type="screen4x3"/>
  <p:notesSz cx="9926638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19"/>
    <a:srgbClr val="FF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02" autoAdjust="0"/>
    <p:restoredTop sz="94715" autoAdjust="0"/>
  </p:normalViewPr>
  <p:slideViewPr>
    <p:cSldViewPr snapToGrid="0">
      <p:cViewPr>
        <p:scale>
          <a:sx n="121" d="100"/>
          <a:sy n="121" d="100"/>
        </p:scale>
        <p:origin x="600" y="50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168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B9C14-D1DE-4411-A927-56B1A99A6035}" type="datetimeFigureOut">
              <a:rPr lang="en-US" smtClean="0"/>
              <a:t>12/6/15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EB1E0-AC4D-4F4D-BBE3-E165A064A9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54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414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372" y="0"/>
            <a:ext cx="4301543" cy="3414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8E1A0-ED8A-45CB-ACC6-03A40F5968E2}" type="datetimeFigureOut">
              <a:rPr lang="en-US" smtClean="0"/>
              <a:t>12/6/15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33763" y="849313"/>
            <a:ext cx="3059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382"/>
            <a:ext cx="7941310" cy="267658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219"/>
            <a:ext cx="4301543" cy="3414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372" y="6456219"/>
            <a:ext cx="4301543" cy="3414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3401A-85D7-4E8B-A870-E455B7B503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1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72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66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01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01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56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22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27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37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66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12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91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779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28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7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83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6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60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4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51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6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15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00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3401A-85D7-4E8B-A870-E455B7B503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0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7A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5B69BF29-6A0D-4AEC-B806-CFDEA2343665}" type="datetime1">
              <a:rPr lang="en-US" altLang="ko-KR" smtClean="0"/>
              <a:t>12/6/15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60325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8900000">
            <a:off x="-397098" y="-436270"/>
            <a:ext cx="736192" cy="788865"/>
          </a:xfrm>
          <a:prstGeom prst="rect">
            <a:avLst/>
          </a:prstGeom>
          <a:solidFill>
            <a:srgbClr val="7A0019"/>
          </a:solidFill>
          <a:ln w="57150">
            <a:solidFill>
              <a:srgbClr val="FF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062684" y="6448799"/>
            <a:ext cx="2484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1" smtClean="0">
                <a:solidFill>
                  <a:schemeClr val="bg1"/>
                </a:solidFill>
              </a:rPr>
              <a:t>University </a:t>
            </a:r>
            <a:r>
              <a:rPr lang="en-US" sz="1800" b="1" i="1" dirty="0" smtClean="0">
                <a:solidFill>
                  <a:schemeClr val="bg1"/>
                </a:solidFill>
              </a:rPr>
              <a:t>of Minnesota</a:t>
            </a:r>
            <a:endParaRPr lang="en-US" sz="1800" b="0" i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750" y="6491632"/>
            <a:ext cx="511323" cy="28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72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4C3C61B5-8323-4E70-B465-B2733FB48FBF}" type="datetime1">
              <a:rPr lang="en-US" altLang="ko-KR" smtClean="0"/>
              <a:t>12/6/15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733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1CF50B75-83E3-4EEC-8C74-1F2553AD3B96}" type="datetime1">
              <a:rPr lang="en-US" altLang="ko-KR" smtClean="0"/>
              <a:t>12/6/15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349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" y="200880"/>
            <a:ext cx="7543800" cy="7516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B722A375-FA6F-44B3-AA38-DE4E5F39EBA9}" type="datetime1">
              <a:rPr lang="en-US" altLang="ko-KR" smtClean="0"/>
              <a:t>12/6/15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9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641AD4B4-7A51-4CE5-AC62-0076FDFBECC7}" type="datetime1">
              <a:rPr lang="en-US" altLang="ko-KR" smtClean="0"/>
              <a:t>12/6/15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627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2F8C46C4-4F0A-42FB-8D8B-783040106293}" type="datetime1">
              <a:rPr lang="en-US" altLang="ko-KR" smtClean="0"/>
              <a:t>12/6/15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56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1AF2400E-0A12-4112-A28F-DC418972DF78}" type="datetime1">
              <a:rPr lang="en-US" altLang="ko-KR" smtClean="0"/>
              <a:t>12/6/15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83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525F37B8-E006-40CE-AC81-E3FA02AD2CB9}" type="datetime1">
              <a:rPr lang="en-US" altLang="ko-KR" smtClean="0"/>
              <a:t>12/6/15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21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3203A8CE-F9D4-4123-A6DE-BDC7F4ECB6A4}" type="datetime1">
              <a:rPr lang="en-US" altLang="ko-KR" smtClean="0"/>
              <a:t>12/6/15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368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09DD5217-9A9D-4BD4-B034-7149ABA909E7}" type="datetime1">
              <a:rPr lang="en-US" altLang="ko-KR" smtClean="0"/>
              <a:t>12/6/15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19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fld id="{01FEB0B5-EDC6-4ACB-8149-9BB120A6E5AA}" type="datetime1">
              <a:rPr lang="en-US" altLang="ko-KR" smtClean="0"/>
              <a:t>12/6/15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0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7A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4335" y="172305"/>
            <a:ext cx="7543800" cy="751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248653" y="6459786"/>
            <a:ext cx="757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09575" y="937746"/>
            <a:ext cx="828675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6062684" y="6448799"/>
            <a:ext cx="2484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1" smtClean="0">
                <a:solidFill>
                  <a:schemeClr val="bg1"/>
                </a:solidFill>
              </a:rPr>
              <a:t>University </a:t>
            </a:r>
            <a:r>
              <a:rPr lang="en-US" sz="1800" b="1" i="1" dirty="0" smtClean="0">
                <a:solidFill>
                  <a:schemeClr val="bg1"/>
                </a:solidFill>
              </a:rPr>
              <a:t>of Minnesota</a:t>
            </a:r>
            <a:endParaRPr lang="en-US" sz="1800" b="0" i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 rot="18900000">
            <a:off x="-397098" y="-436270"/>
            <a:ext cx="736192" cy="788865"/>
          </a:xfrm>
          <a:prstGeom prst="rect">
            <a:avLst/>
          </a:prstGeom>
          <a:solidFill>
            <a:srgbClr val="7A0019"/>
          </a:solidFill>
          <a:ln w="57150">
            <a:solidFill>
              <a:srgbClr val="FF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62399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/16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750" y="6491632"/>
            <a:ext cx="511323" cy="28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6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80621" y="141501"/>
            <a:ext cx="10874917" cy="5351903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4000" b="1" dirty="0" smtClean="0">
                <a:solidFill>
                  <a:schemeClr val="tx1"/>
                </a:solidFill>
              </a:rPr>
              <a:t/>
            </a:r>
            <a:br>
              <a:rPr lang="en-US" altLang="ko-KR" sz="4000" b="1" dirty="0" smtClean="0">
                <a:solidFill>
                  <a:schemeClr val="tx1"/>
                </a:solidFill>
              </a:rPr>
            </a:br>
            <a:r>
              <a:rPr lang="en-US" altLang="ko-KR" sz="5400" b="1" dirty="0" smtClean="0">
                <a:solidFill>
                  <a:schemeClr val="tx1"/>
                </a:solidFill>
              </a:rPr>
              <a:t>Link prefetching</a:t>
            </a:r>
            <a:r>
              <a:rPr lang="en-US" altLang="ko-KR" sz="5400" dirty="0" smtClean="0">
                <a:solidFill>
                  <a:schemeClr val="tx1"/>
                </a:solidFill>
              </a:rPr>
              <a:t>:</a:t>
            </a:r>
            <a:r>
              <a:rPr lang="en-US" altLang="ko-KR" sz="3800" dirty="0" smtClean="0">
                <a:solidFill>
                  <a:schemeClr val="tx1"/>
                </a:solidFill>
              </a:rPr>
              <a:t/>
            </a:r>
            <a:br>
              <a:rPr lang="en-US" altLang="ko-KR" sz="3800" dirty="0" smtClean="0">
                <a:solidFill>
                  <a:schemeClr val="tx1"/>
                </a:solidFill>
              </a:rPr>
            </a:br>
            <a:r>
              <a:rPr lang="en-US" altLang="ko-KR" sz="4000" dirty="0" smtClean="0">
                <a:solidFill>
                  <a:schemeClr val="tx1"/>
                </a:solidFill>
              </a:rPr>
              <a:t>a </a:t>
            </a:r>
            <a:r>
              <a:rPr lang="en-US" altLang="ko-KR" sz="4000" b="1" dirty="0" smtClean="0">
                <a:solidFill>
                  <a:schemeClr val="tx1"/>
                </a:solidFill>
              </a:rPr>
              <a:t>website fingerprinting defense</a:t>
            </a:r>
            <a:r>
              <a:rPr lang="en-US" altLang="ko-KR" sz="4000" dirty="0" smtClean="0">
                <a:solidFill>
                  <a:schemeClr val="tx1"/>
                </a:solidFill>
              </a:rPr>
              <a:t> for Tor</a:t>
            </a:r>
            <a:r>
              <a:rPr lang="en-US" altLang="ko-KR" sz="3800" b="1" dirty="0" smtClean="0">
                <a:solidFill>
                  <a:schemeClr val="tx1"/>
                </a:solidFill>
              </a:rPr>
              <a:t/>
            </a:r>
            <a:br>
              <a:rPr lang="en-US" altLang="ko-KR" sz="3800" b="1" dirty="0" smtClean="0">
                <a:solidFill>
                  <a:schemeClr val="tx1"/>
                </a:solidFill>
              </a:rPr>
            </a:br>
            <a:r>
              <a:rPr lang="en-US" altLang="ko-KR" sz="2400" b="1" dirty="0" smtClean="0">
                <a:solidFill>
                  <a:schemeClr val="tx1"/>
                </a:solidFill>
              </a:rPr>
              <a:t> </a:t>
            </a:r>
            <a:r>
              <a:rPr lang="en-US" sz="3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3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36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2400" b="1" i="1" dirty="0" err="1" smtClean="0">
                <a:solidFill>
                  <a:schemeClr val="tx1"/>
                </a:solidFill>
              </a:rPr>
              <a:t>Vaibhav</a:t>
            </a:r>
            <a:r>
              <a:rPr lang="en-US" altLang="ko-KR" sz="2400" b="1" i="1" dirty="0" smtClean="0">
                <a:solidFill>
                  <a:schemeClr val="tx1"/>
                </a:solidFill>
              </a:rPr>
              <a:t> </a:t>
            </a:r>
            <a:r>
              <a:rPr lang="en-US" altLang="ko-KR" sz="2000" i="1" dirty="0" smtClean="0"/>
              <a:t>Sharma, </a:t>
            </a:r>
            <a:r>
              <a:rPr lang="en-US" altLang="ko-KR" sz="2400" b="1" i="1" dirty="0" err="1" smtClean="0">
                <a:solidFill>
                  <a:schemeClr val="tx1"/>
                </a:solidFill>
              </a:rPr>
              <a:t>Taejoon</a:t>
            </a:r>
            <a:r>
              <a:rPr lang="en-US" altLang="ko-KR" sz="2400" b="1" i="1" dirty="0" smtClean="0">
                <a:solidFill>
                  <a:schemeClr val="tx1"/>
                </a:solidFill>
              </a:rPr>
              <a:t> </a:t>
            </a:r>
            <a:r>
              <a:rPr lang="en-US" altLang="ko-KR" sz="2000" i="1" dirty="0" err="1" smtClean="0"/>
              <a:t>Byun</a:t>
            </a:r>
            <a:r>
              <a:rPr lang="en-US" altLang="ko-KR" sz="2000" i="1" dirty="0" smtClean="0"/>
              <a:t>, </a:t>
            </a:r>
            <a:r>
              <a:rPr lang="en-US" altLang="ko-KR" sz="2400" b="1" i="1" dirty="0" smtClean="0">
                <a:solidFill>
                  <a:schemeClr val="tx1"/>
                </a:solidFill>
              </a:rPr>
              <a:t>Se </a:t>
            </a:r>
            <a:r>
              <a:rPr lang="en-US" altLang="ko-KR" sz="2400" b="1" i="1" dirty="0" err="1" smtClean="0">
                <a:solidFill>
                  <a:schemeClr val="tx1"/>
                </a:solidFill>
              </a:rPr>
              <a:t>Eun</a:t>
            </a:r>
            <a:r>
              <a:rPr lang="en-US" altLang="ko-KR" sz="2400" i="1" dirty="0" smtClean="0">
                <a:solidFill>
                  <a:schemeClr val="tx1"/>
                </a:solidFill>
              </a:rPr>
              <a:t> </a:t>
            </a:r>
            <a:r>
              <a:rPr lang="en-US" altLang="ko-KR" sz="2000" i="1" dirty="0" smtClean="0"/>
              <a:t>Oh and </a:t>
            </a:r>
            <a:r>
              <a:rPr lang="en-US" altLang="ko-KR" sz="2400" b="1" i="1" dirty="0" err="1" smtClean="0">
                <a:solidFill>
                  <a:schemeClr val="tx1"/>
                </a:solidFill>
              </a:rPr>
              <a:t>Elaheh</a:t>
            </a:r>
            <a:r>
              <a:rPr lang="en-US" altLang="ko-KR" sz="2400" i="1" dirty="0" smtClean="0">
                <a:solidFill>
                  <a:schemeClr val="tx1"/>
                </a:solidFill>
              </a:rPr>
              <a:t> </a:t>
            </a:r>
            <a:r>
              <a:rPr lang="en-US" altLang="ko-KR" sz="2000" i="1" dirty="0" err="1" smtClean="0"/>
              <a:t>Ghassabani</a:t>
            </a:r>
            <a:r>
              <a:rPr lang="en-US" altLang="ko-KR" sz="2800" i="1" dirty="0" smtClean="0"/>
              <a:t/>
            </a:r>
            <a:br>
              <a:rPr lang="en-US" altLang="ko-KR" sz="2800" i="1" dirty="0" smtClean="0"/>
            </a:br>
            <a:r>
              <a:rPr lang="en-US" altLang="ko-K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Final project of CSCI5271: Introduction to Security</a:t>
            </a:r>
            <a:r>
              <a:rPr lang="en-US" altLang="ko-KR" sz="2800" b="1" i="1" dirty="0" smtClean="0"/>
              <a:t/>
            </a:r>
            <a:br>
              <a:rPr lang="en-US" altLang="ko-KR" sz="2800" b="1" i="1" dirty="0" smtClean="0"/>
            </a:br>
            <a:r>
              <a:rPr lang="en-US" altLang="ko-K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r>
              <a:rPr lang="en-US" altLang="ko-KR" sz="2000" i="1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US" altLang="ko-K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December 2015</a:t>
            </a:r>
            <a:endParaRPr lang="en-US" sz="4800" b="1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51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9416" y="1026916"/>
            <a:ext cx="86651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b="1" dirty="0" smtClean="0"/>
              <a:t>Attack Model</a:t>
            </a:r>
            <a:endParaRPr lang="en-US" altLang="ko-KR" sz="2800" b="1" dirty="0" smtClean="0"/>
          </a:p>
          <a:p>
            <a:pPr marL="342882" indent="-342882" algn="just">
              <a:buFontTx/>
              <a:buChar char="-"/>
            </a:pP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882" indent="-342882" algn="just">
              <a:buFontTx/>
              <a:buChar char="-"/>
            </a:pP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Website Fingerprinting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1590989" y="5927149"/>
            <a:ext cx="7690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Juarez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 et al.: A Critical Evaluation of Website Fingerprinting Attacks. 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2014).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58" y="2146221"/>
            <a:ext cx="6608204" cy="257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7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What is CFAR-FEVIS ?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353" y="966920"/>
            <a:ext cx="6621343" cy="528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3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3896206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An Example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395843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of Buffer Overflow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0" y="5766736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 smtClean="0">
                <a:solidFill>
                  <a:srgbClr val="0070C0"/>
                </a:solidFill>
              </a:rPr>
              <a:t>*</a:t>
            </a:r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This example is a simplified version of a vulnerable program</a:t>
            </a:r>
            <a:b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written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by Dr. Stephen </a:t>
            </a:r>
            <a:r>
              <a:rPr lang="en-US" sz="16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McCamant</a:t>
            </a:r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as a hands-on assignment in his course CSCI5271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69379" y="14888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>
                <a:solidFill>
                  <a:srgbClr val="0070C0"/>
                </a:solidFill>
              </a:rPr>
              <a:t>*</a:t>
            </a:r>
            <a:endParaRPr lang="en-US" sz="320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9576" y="1050066"/>
            <a:ext cx="846700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#define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LEN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10</a:t>
            </a:r>
          </a:p>
          <a:p>
            <a:pPr algn="just"/>
            <a:r>
              <a:rPr lang="en-US" altLang="ko-KR" sz="20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struct</a:t>
            </a:r>
            <a:r>
              <a:rPr lang="en-US" altLang="ko-KR" sz="20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file_info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algn="just"/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name[LEN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short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perm;</a:t>
            </a: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pPr algn="just"/>
            <a:r>
              <a:rPr lang="en-US" altLang="ko-KR" sz="20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do_something_with_file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struct</a:t>
            </a:r>
            <a:r>
              <a:rPr lang="en-US" altLang="ko-KR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file_info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file;</a:t>
            </a: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* input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algn="just"/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file.perm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= 0744;</a:t>
            </a:r>
          </a:p>
          <a:p>
            <a:pPr algn="just"/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input = </a:t>
            </a:r>
            <a:r>
              <a:rPr lang="en-US" altLang="ko-KR" sz="2000" b="1" dirty="0" err="1" smtClean="0">
                <a:latin typeface="Consolas" charset="0"/>
                <a:ea typeface="Consolas" charset="0"/>
                <a:cs typeface="Consolas" charset="0"/>
              </a:rPr>
              <a:t>getenv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(“FILE_NAME”);</a:t>
            </a:r>
          </a:p>
          <a:p>
            <a:pPr algn="just"/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b="1" dirty="0" err="1" smtClean="0">
                <a:latin typeface="Consolas" charset="0"/>
                <a:ea typeface="Consolas" charset="0"/>
                <a:cs typeface="Consolas" charset="0"/>
              </a:rPr>
              <a:t>strlen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(input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&lt;= LEN + </a:t>
            </a:r>
            <a:r>
              <a:rPr lang="en-US" altLang="ko-KR" sz="2000" b="1" dirty="0" err="1">
                <a:latin typeface="Consolas" charset="0"/>
                <a:ea typeface="Consolas" charset="0"/>
                <a:cs typeface="Consolas" charset="0"/>
              </a:rPr>
              <a:t>sizeof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)) {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ko-KR" sz="2000" b="1" dirty="0" err="1" smtClean="0">
                <a:latin typeface="Consolas" charset="0"/>
                <a:ea typeface="Consolas" charset="0"/>
                <a:cs typeface="Consolas" charset="0"/>
              </a:rPr>
              <a:t>strcpy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file.name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, input);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ko-KR" sz="2000" b="1" dirty="0" err="1" smtClean="0">
                <a:latin typeface="Consolas" charset="0"/>
                <a:ea typeface="Consolas" charset="0"/>
                <a:cs typeface="Consolas" charset="0"/>
              </a:rPr>
              <a:t>chmod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file.name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file.perm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ko-KR" sz="20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58264" y="4140679"/>
            <a:ext cx="1708030" cy="336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95886" y="4433977"/>
            <a:ext cx="3510952" cy="336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5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9576" y="1050066"/>
            <a:ext cx="846700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sz="20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nt</a:t>
            </a:r>
            <a:r>
              <a:rPr lang="en-US" altLang="ko-KR" sz="20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proxy_strcpy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(char*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dest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, char*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algn="just"/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ko-KR" sz="20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retval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= 0;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retval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ko-KR" sz="20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strncpy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dest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, input,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strlen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dest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)-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1);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dest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strlen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dest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)-1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] = ‘\0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’;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ko-KR" sz="20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retval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algn="just"/>
            <a:r>
              <a:rPr lang="en-US" altLang="ko-KR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do_something_with_file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struct</a:t>
            </a:r>
            <a:r>
              <a:rPr lang="en-US" altLang="ko-KR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file_info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file;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* input;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file.perm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= 0744;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input = </a:t>
            </a:r>
            <a:r>
              <a:rPr lang="en-US" altLang="ko-KR" sz="2000" b="1" dirty="0" err="1" smtClean="0">
                <a:latin typeface="Consolas" charset="0"/>
                <a:ea typeface="Consolas" charset="0"/>
                <a:cs typeface="Consolas" charset="0"/>
              </a:rPr>
              <a:t>getenv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(“FILE_NAME”);</a:t>
            </a: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b="1" dirty="0" err="1">
                <a:latin typeface="Consolas" charset="0"/>
                <a:ea typeface="Consolas" charset="0"/>
                <a:cs typeface="Consolas" charset="0"/>
              </a:rPr>
              <a:t>strlen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(input) &lt;= LEN + </a:t>
            </a:r>
            <a:r>
              <a:rPr lang="en-US" altLang="ko-KR" sz="2000" b="1" dirty="0" err="1">
                <a:latin typeface="Consolas" charset="0"/>
                <a:ea typeface="Consolas" charset="0"/>
                <a:cs typeface="Consolas" charset="0"/>
              </a:rPr>
              <a:t>sizeof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))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altLang="ko-KR" sz="20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proxy_strcpy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file.name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, input);</a:t>
            </a: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algn="just"/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ko-KR" sz="2000" b="1" dirty="0" err="1" smtClean="0">
                <a:latin typeface="Consolas" charset="0"/>
                <a:ea typeface="Consolas" charset="0"/>
                <a:cs typeface="Consolas" charset="0"/>
              </a:rPr>
              <a:t>chmod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file.name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file.perm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5" y="232031"/>
            <a:ext cx="6474303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An Example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endParaRPr lang="en-US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69379" y="14888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>
                <a:solidFill>
                  <a:srgbClr val="0070C0"/>
                </a:solidFill>
              </a:rPr>
              <a:t>*</a:t>
            </a:r>
            <a:endParaRPr lang="en-US" sz="3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72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What is CFAR-FEVIS ?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128" b="16348"/>
          <a:stretch/>
        </p:blipFill>
        <p:spPr>
          <a:xfrm>
            <a:off x="409576" y="1130060"/>
            <a:ext cx="7353580" cy="48480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20510" y="1579434"/>
            <a:ext cx="6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Lifter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2469412" y="215495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Compiler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4687307" y="1637371"/>
            <a:ext cx="877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/>
              <a:t>Chunker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5868474" y="1527678"/>
            <a:ext cx="784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Probe</a:t>
            </a:r>
            <a:br>
              <a:rPr lang="en-US" sz="1400" dirty="0" smtClean="0"/>
            </a:br>
            <a:r>
              <a:rPr lang="en-US" sz="1400" dirty="0" smtClean="0"/>
              <a:t>Sampler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657781" y="5090384"/>
            <a:ext cx="843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smtClean="0"/>
              <a:t>Variant</a:t>
            </a:r>
            <a:br>
              <a:rPr lang="en-US" sz="1400" smtClean="0"/>
            </a:br>
            <a:r>
              <a:rPr lang="en-US" sz="1400" smtClean="0"/>
              <a:t>Validator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5294282" y="4348513"/>
            <a:ext cx="627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Clone</a:t>
            </a:r>
            <a:br>
              <a:rPr lang="en-US" sz="1400" dirty="0" smtClean="0"/>
            </a:br>
            <a:r>
              <a:rPr lang="en-US" sz="1400" dirty="0" smtClean="0"/>
              <a:t>Miner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4030270" y="4329842"/>
            <a:ext cx="843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Clone</a:t>
            </a:r>
            <a:r>
              <a:rPr lang="en-US" sz="1400" smtClean="0"/>
              <a:t/>
            </a:r>
            <a:br>
              <a:rPr lang="en-US" sz="1400" smtClean="0"/>
            </a:br>
            <a:r>
              <a:rPr lang="en-US" sz="1400" smtClean="0"/>
              <a:t>Validator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1779024" y="3553709"/>
            <a:ext cx="1015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Variant</a:t>
            </a:r>
            <a:r>
              <a:rPr lang="en-US" sz="1400" smtClean="0"/>
              <a:t/>
            </a:r>
            <a:br>
              <a:rPr lang="en-US" sz="1400" smtClean="0"/>
            </a:br>
            <a:r>
              <a:rPr lang="en-US" sz="1400" smtClean="0"/>
              <a:t>Synthesizer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1794340" y="5073132"/>
            <a:ext cx="932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smtClean="0"/>
              <a:t>Code</a:t>
            </a:r>
            <a:br>
              <a:rPr lang="en-US" sz="1400" smtClean="0"/>
            </a:br>
            <a:r>
              <a:rPr lang="en-US" sz="1400" smtClean="0"/>
              <a:t>Generator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455235" y="5082558"/>
            <a:ext cx="1247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Common</a:t>
            </a:r>
            <a:br>
              <a:rPr lang="en-US" sz="1400" dirty="0" smtClean="0"/>
            </a:br>
            <a:r>
              <a:rPr lang="en-US" sz="1400" dirty="0" smtClean="0"/>
              <a:t>Mode Analysis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164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9576" y="1026916"/>
            <a:ext cx="8467005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 smtClean="0"/>
              <a:t>Assure what?</a:t>
            </a:r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/>
              <a:t>“You need to figure out what to assure by yourself”</a:t>
            </a:r>
          </a:p>
          <a:p>
            <a:pPr algn="just"/>
            <a:endParaRPr lang="en-US" altLang="ko-KR" sz="2000" dirty="0"/>
          </a:p>
          <a:p>
            <a:pPr algn="just"/>
            <a:r>
              <a:rPr lang="en-US" altLang="ko-KR" sz="2400" b="1" dirty="0"/>
              <a:t>Goal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/>
              <a:t>To provide an argument and evidences that FEVIS works </a:t>
            </a:r>
            <a:r>
              <a:rPr lang="en-US" altLang="ko-KR" sz="2000" i="1" dirty="0"/>
              <a:t>well </a:t>
            </a:r>
            <a:r>
              <a:rPr lang="en-US" altLang="ko-KR" sz="2000" dirty="0"/>
              <a:t>in </a:t>
            </a:r>
            <a:r>
              <a:rPr lang="en-US" altLang="ko-KR" sz="2000" i="1" dirty="0"/>
              <a:t>which degree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/>
              <a:t>To guide the developers to develop system </a:t>
            </a:r>
            <a:r>
              <a:rPr lang="en-US" altLang="ko-KR" sz="2000" b="1" dirty="0"/>
              <a:t>right</a:t>
            </a:r>
            <a:r>
              <a:rPr lang="en-US" altLang="ko-KR" sz="2000" dirty="0"/>
              <a:t>.</a:t>
            </a:r>
          </a:p>
          <a:p>
            <a:pPr algn="just"/>
            <a:endParaRPr lang="en-US" altLang="ko-KR" sz="2000" dirty="0"/>
          </a:p>
          <a:p>
            <a:pPr algn="just"/>
            <a:r>
              <a:rPr lang="en-US" altLang="ko-KR" sz="2400" dirty="0" smtClean="0"/>
              <a:t>A few of the </a:t>
            </a:r>
            <a:r>
              <a:rPr lang="en-US" altLang="ko-KR" sz="2400" b="1" dirty="0" smtClean="0"/>
              <a:t>claims that needs to be assured </a:t>
            </a:r>
            <a:r>
              <a:rPr lang="en-US" altLang="ko-KR" sz="2400" dirty="0" smtClean="0"/>
              <a:t>are </a:t>
            </a:r>
            <a:r>
              <a:rPr lang="is-IS" altLang="ko-KR" sz="2400" dirty="0" smtClean="0"/>
              <a:t>…</a:t>
            </a:r>
            <a:endParaRPr lang="en-US" altLang="ko-KR" sz="2400" dirty="0" smtClean="0"/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/>
              <a:t>Assure that “FEVIS actually works”.</a:t>
            </a:r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/>
              <a:t>Assure that variants generated by FEVIS is “good enough”</a:t>
            </a:r>
          </a:p>
          <a:p>
            <a:pPr marL="800082" lvl="1" indent="-342882" algn="just">
              <a:buFontTx/>
              <a:buChar char="-"/>
            </a:pPr>
            <a:r>
              <a:rPr lang="en-US" altLang="ko-KR" sz="2000" dirty="0" smtClean="0"/>
              <a:t>Variants are functionally </a:t>
            </a:r>
            <a:r>
              <a:rPr lang="en-US" altLang="ko-KR" sz="2000" b="1" i="1" dirty="0" smtClean="0"/>
              <a:t>equivalent</a:t>
            </a:r>
            <a:r>
              <a:rPr lang="en-US" altLang="ko-KR" sz="2000" dirty="0" smtClean="0"/>
              <a:t> to the original ATD</a:t>
            </a:r>
          </a:p>
          <a:p>
            <a:pPr marL="800082" lvl="1" indent="-342882" algn="just">
              <a:buFontTx/>
              <a:buChar char="-"/>
            </a:pPr>
            <a:r>
              <a:rPr lang="en-US" altLang="ko-KR" sz="2000" dirty="0" smtClean="0"/>
              <a:t>Variants </a:t>
            </a:r>
            <a:r>
              <a:rPr lang="en-US" altLang="ko-KR" sz="2000" b="1" i="1" dirty="0" smtClean="0"/>
              <a:t>diverge</a:t>
            </a:r>
            <a:r>
              <a:rPr lang="en-US" altLang="ko-KR" sz="2000" dirty="0" smtClean="0"/>
              <a:t> in the presence of attack</a:t>
            </a:r>
          </a:p>
          <a:p>
            <a:pPr marL="800082" lvl="1" indent="-342882" algn="just">
              <a:buFontTx/>
              <a:buChar char="-"/>
            </a:pPr>
            <a:r>
              <a:rPr lang="en-US" altLang="ko-KR" sz="2000" dirty="0" smtClean="0"/>
              <a:t>Variants generated by FEVIS can </a:t>
            </a:r>
            <a:r>
              <a:rPr lang="en-US" altLang="ko-KR" sz="2000" b="1" dirty="0" smtClean="0"/>
              <a:t>defend</a:t>
            </a:r>
            <a:r>
              <a:rPr lang="en-US" altLang="ko-KR" sz="2000" dirty="0" smtClean="0"/>
              <a:t> an (any?) ATD against certain </a:t>
            </a:r>
            <a:r>
              <a:rPr lang="en-US" altLang="ko-KR" sz="2000" b="1" dirty="0" smtClean="0"/>
              <a:t>classes of attacks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Now, Assure!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846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9576" y="1026916"/>
            <a:ext cx="837607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 smtClean="0"/>
              <a:t>Automatic Recovery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err="1" smtClean="0"/>
              <a:t>Carzaniga</a:t>
            </a:r>
            <a:r>
              <a:rPr lang="en-US" altLang="ko-KR" sz="2000" dirty="0" smtClean="0"/>
              <a:t> et al., “</a:t>
            </a:r>
            <a:r>
              <a:rPr lang="en-US" altLang="ko-KR" sz="2000" i="1" dirty="0" smtClean="0"/>
              <a:t>Automatic recovery from runtime failures</a:t>
            </a:r>
            <a:r>
              <a:rPr lang="en-US" altLang="ko-KR" sz="2000" dirty="0" smtClean="0"/>
              <a:t>”, ICSE, 2013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smtClean="0"/>
              <a:t>Chen and </a:t>
            </a:r>
            <a:r>
              <a:rPr lang="en-US" altLang="ko-KR" sz="2000" dirty="0" err="1" smtClean="0"/>
              <a:t>Avizienis</a:t>
            </a:r>
            <a:r>
              <a:rPr lang="en-US" altLang="ko-KR" sz="2000" dirty="0" smtClean="0"/>
              <a:t>, “</a:t>
            </a:r>
            <a:r>
              <a:rPr lang="en-US" altLang="ko-KR" sz="2000" i="1" dirty="0" smtClean="0"/>
              <a:t>N-version programming: a fault-tolerant approach to reliability of software operation</a:t>
            </a:r>
            <a:r>
              <a:rPr lang="en-US" altLang="ko-KR" sz="2000" dirty="0" smtClean="0"/>
              <a:t>”, 1978.</a:t>
            </a:r>
          </a:p>
          <a:p>
            <a:pPr algn="just"/>
            <a:r>
              <a:rPr lang="en-US" altLang="ko-KR" sz="2400" b="1" dirty="0" smtClean="0"/>
              <a:t>Assurance Case</a:t>
            </a:r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/>
              <a:t>Weinstock and </a:t>
            </a:r>
            <a:r>
              <a:rPr lang="en-US" altLang="ko-KR" sz="2000" dirty="0" err="1" smtClean="0"/>
              <a:t>Goodenough</a:t>
            </a:r>
            <a:r>
              <a:rPr lang="en-US" altLang="ko-KR" sz="2000" dirty="0" smtClean="0"/>
              <a:t>, “</a:t>
            </a:r>
            <a:r>
              <a:rPr lang="en-US" altLang="ko-KR" sz="2000" i="1" dirty="0" smtClean="0"/>
              <a:t>Towards an assurance case practice for medical devices</a:t>
            </a:r>
            <a:r>
              <a:rPr lang="en-US" altLang="ko-KR" sz="2000" dirty="0" smtClean="0"/>
              <a:t>”, 2009.</a:t>
            </a:r>
          </a:p>
          <a:p>
            <a:pPr algn="just"/>
            <a:r>
              <a:rPr lang="en-US" altLang="ko-KR" sz="2400" b="1" dirty="0" smtClean="0"/>
              <a:t>Compositional Verification</a:t>
            </a:r>
            <a:endParaRPr lang="en-US" altLang="ko-KR" sz="2400" b="1" dirty="0"/>
          </a:p>
          <a:p>
            <a:pPr marL="342900" indent="-342900" algn="just">
              <a:buFontTx/>
              <a:buChar char="-"/>
            </a:pPr>
            <a:r>
              <a:rPr lang="en-US" altLang="ko-KR" sz="2000" dirty="0" err="1" smtClean="0"/>
              <a:t>Cofer</a:t>
            </a:r>
            <a:r>
              <a:rPr lang="en-US" altLang="ko-KR" sz="2000" dirty="0" smtClean="0"/>
              <a:t> et al., “</a:t>
            </a:r>
            <a:r>
              <a:rPr lang="en-US" altLang="ko-KR" sz="2000" i="1" dirty="0" smtClean="0"/>
              <a:t>Compositional verification of architectural model</a:t>
            </a:r>
            <a:r>
              <a:rPr lang="en-US" altLang="ko-KR" sz="2000" dirty="0" smtClean="0"/>
              <a:t>”, 2012.</a:t>
            </a:r>
          </a:p>
          <a:p>
            <a:pPr algn="just"/>
            <a:r>
              <a:rPr lang="en-US" altLang="ko-KR" sz="2400" b="1" dirty="0" smtClean="0"/>
              <a:t>Software Security Assurance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err="1" smtClean="0"/>
              <a:t>Goertzel</a:t>
            </a:r>
            <a:r>
              <a:rPr lang="en-US" altLang="ko-KR" sz="2000" dirty="0" smtClean="0"/>
              <a:t> et al., “</a:t>
            </a:r>
            <a:r>
              <a:rPr lang="en-US" altLang="ko-KR" sz="2000" i="1" dirty="0" smtClean="0"/>
              <a:t>Software security assurance: A state-of-art report</a:t>
            </a:r>
            <a:r>
              <a:rPr lang="en-US" altLang="ko-KR" sz="2000" dirty="0" smtClean="0"/>
              <a:t>”, IATAC, 2007.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Related Works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028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5" y="232031"/>
            <a:ext cx="8467005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An Assurance Case (initial draft)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7732"/>
            <a:ext cx="9144000" cy="489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4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5" y="232031"/>
            <a:ext cx="8467005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An Assurance Case (initial draft)</a:t>
            </a:r>
            <a:endParaRPr lang="en-US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212804" y="1082040"/>
            <a:ext cx="7349691" cy="5133565"/>
            <a:chOff x="212804" y="1082040"/>
            <a:chExt cx="7349691" cy="513356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43291" t="15967" b="11406"/>
            <a:stretch/>
          </p:blipFill>
          <p:spPr>
            <a:xfrm>
              <a:off x="212804" y="1180617"/>
              <a:ext cx="7349691" cy="503498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057783" y="1082040"/>
              <a:ext cx="2110357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983898" y="1043589"/>
            <a:ext cx="71601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2400" b="1" dirty="0" smtClean="0"/>
              <a:t>Problems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altLang="ko-KR" sz="2400" dirty="0" smtClean="0"/>
              <a:t>Too vague, doesn’t make much sense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altLang="ko-KR" sz="2400" dirty="0" smtClean="0"/>
              <a:t>How can I assure if I don’t even know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what </a:t>
            </a:r>
            <a:r>
              <a:rPr lang="en-US" altLang="ko-KR" sz="2400" dirty="0" smtClean="0">
                <a:solidFill>
                  <a:srgbClr val="FF0000"/>
                </a:solidFill>
              </a:rPr>
              <a:t>to assure</a:t>
            </a:r>
            <a:r>
              <a:rPr lang="en-US" altLang="ko-KR" sz="2400" dirty="0" smtClean="0"/>
              <a:t>?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53564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9576" y="1026916"/>
            <a:ext cx="846700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2" indent="-342882" algn="just">
              <a:buFontTx/>
              <a:buChar char="-"/>
            </a:pPr>
            <a:r>
              <a:rPr lang="en-US" altLang="ko-KR" sz="2000" b="1" dirty="0" smtClean="0"/>
              <a:t>ATD</a:t>
            </a:r>
            <a:r>
              <a:rPr lang="en-US" altLang="ko-KR" sz="2000" dirty="0" smtClean="0"/>
              <a:t>, which stands for Application To Defend, is the original application to generate variants from.</a:t>
            </a:r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/>
              <a:t>A </a:t>
            </a:r>
            <a:r>
              <a:rPr lang="en-US" altLang="ko-KR" sz="2000" b="1" dirty="0" smtClean="0"/>
              <a:t>chunk </a:t>
            </a:r>
            <a:r>
              <a:rPr lang="en-US" altLang="ko-KR" sz="2000" dirty="0" smtClean="0"/>
              <a:t>is a unit of code that can be replaced with another clone. (currently, we limit the unit of a chunk to a function)</a:t>
            </a:r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/>
              <a:t>An </a:t>
            </a:r>
            <a:r>
              <a:rPr lang="en-US" altLang="ko-KR" sz="2000" b="1" dirty="0" smtClean="0"/>
              <a:t>adaptor </a:t>
            </a:r>
            <a:r>
              <a:rPr lang="en-US" altLang="ko-KR" sz="2000" dirty="0" smtClean="0"/>
              <a:t>is a segment of code that compensates for interface difference of two different chunks.</a:t>
            </a:r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/>
              <a:t>A </a:t>
            </a:r>
            <a:r>
              <a:rPr lang="en-US" altLang="ko-KR" sz="2000" b="1" dirty="0" smtClean="0"/>
              <a:t>clone </a:t>
            </a:r>
            <a:r>
              <a:rPr lang="en-US" altLang="ko-KR" sz="2000" dirty="0" smtClean="0"/>
              <a:t>is a unit of code that is functionally equivalent to a chunk in the original ATD.</a:t>
            </a:r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/>
              <a:t>A </a:t>
            </a:r>
            <a:r>
              <a:rPr lang="en-US" altLang="ko-KR" sz="2000" b="1" dirty="0" smtClean="0"/>
              <a:t>variant </a:t>
            </a:r>
            <a:r>
              <a:rPr lang="en-US" altLang="ko-KR" sz="2000" dirty="0" smtClean="0"/>
              <a:t>is an application that is functionally equivalent to the ATD. An ATD variant can be synthesized by replacing any part of the original ATD with a functionally equivalent clone.</a:t>
            </a:r>
          </a:p>
          <a:p>
            <a:pPr algn="just"/>
            <a:endParaRPr lang="en-US" altLang="ko-KR" sz="2000" dirty="0" smtClean="0"/>
          </a:p>
          <a:p>
            <a:pPr algn="just"/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Note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terminology is still ambiguous.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terminology is not yet agreed among developers and other stakeholders.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Glossary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995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9576" y="1026916"/>
            <a:ext cx="8467005" cy="526297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dirty="0" smtClean="0"/>
              <a:t>Overview</a:t>
            </a:r>
          </a:p>
          <a:p>
            <a:pPr algn="just">
              <a:lnSpc>
                <a:spcPct val="150000"/>
              </a:lnSpc>
            </a:pPr>
            <a:r>
              <a:rPr lang="en-US" altLang="ko-KR" sz="2800" dirty="0" smtClean="0"/>
              <a:t>Anonymity network</a:t>
            </a:r>
          </a:p>
          <a:p>
            <a:pPr algn="just">
              <a:lnSpc>
                <a:spcPct val="150000"/>
              </a:lnSpc>
            </a:pPr>
            <a:r>
              <a:rPr lang="en-US" altLang="ko-KR" sz="2800" dirty="0" smtClean="0"/>
              <a:t>Website fingerprinting attack</a:t>
            </a:r>
          </a:p>
          <a:p>
            <a:pPr algn="just">
              <a:lnSpc>
                <a:spcPct val="150000"/>
              </a:lnSpc>
            </a:pPr>
            <a:r>
              <a:rPr lang="en-US" altLang="ko-KR" sz="2800" dirty="0" smtClean="0"/>
              <a:t>Related works</a:t>
            </a:r>
          </a:p>
          <a:p>
            <a:pPr algn="just">
              <a:lnSpc>
                <a:spcPct val="150000"/>
              </a:lnSpc>
            </a:pPr>
            <a:r>
              <a:rPr lang="en-US" altLang="ko-KR" sz="2800" dirty="0" smtClean="0"/>
              <a:t>Link prefetching</a:t>
            </a:r>
          </a:p>
          <a:p>
            <a:pPr algn="just">
              <a:lnSpc>
                <a:spcPct val="150000"/>
              </a:lnSpc>
            </a:pPr>
            <a:r>
              <a:rPr lang="en-US" altLang="ko-KR" sz="2800" dirty="0" smtClean="0"/>
              <a:t>Experiments</a:t>
            </a:r>
          </a:p>
          <a:p>
            <a:pPr algn="just">
              <a:lnSpc>
                <a:spcPct val="150000"/>
              </a:lnSpc>
            </a:pPr>
            <a:r>
              <a:rPr lang="en-US" altLang="ko-KR" sz="2800" dirty="0" smtClean="0"/>
              <a:t>Conclusion and contribution</a:t>
            </a:r>
          </a:p>
          <a:p>
            <a:pPr algn="just">
              <a:lnSpc>
                <a:spcPct val="150000"/>
              </a:lnSpc>
            </a:pPr>
            <a:r>
              <a:rPr lang="en-US" altLang="ko-KR" sz="2800" dirty="0"/>
              <a:t>F</a:t>
            </a:r>
            <a:r>
              <a:rPr lang="en-US" altLang="ko-KR" sz="2800" dirty="0" smtClean="0"/>
              <a:t>uture works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Outline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5651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9576" y="1026916"/>
            <a:ext cx="8467005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 smtClean="0"/>
              <a:t>Claims</a:t>
            </a:r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/>
              <a:t>CFAR can successfully detect and defend an ATD against attacks which could not have been defended originally.</a:t>
            </a:r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/>
              <a:t>Variants generated by FEVIS provide a more sensitive detection and defense in the presence of attacks.</a:t>
            </a:r>
          </a:p>
          <a:p>
            <a:pPr marL="342882" indent="-342882" algn="just">
              <a:buFontTx/>
              <a:buChar char="-"/>
            </a:pPr>
            <a:endParaRPr lang="en-US" altLang="ko-KR" sz="2000" dirty="0"/>
          </a:p>
          <a:p>
            <a:pPr algn="just"/>
            <a:r>
              <a:rPr lang="en-US" altLang="ko-KR" sz="2400" b="1" dirty="0" smtClean="0"/>
              <a:t>For an Attack to be Detected and Defended,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smtClean="0"/>
              <a:t>1) For a vulnerable piece of code, there exists a clone.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 smtClean="0"/>
              <a:t>1-1) There exists an </a:t>
            </a:r>
            <a:r>
              <a:rPr lang="en-US" altLang="ko-KR" sz="2000" i="1" dirty="0" smtClean="0"/>
              <a:t>equivalent</a:t>
            </a:r>
            <a:r>
              <a:rPr lang="en-US" altLang="ko-KR" sz="2000" dirty="0" smtClean="0"/>
              <a:t> chunk in the </a:t>
            </a:r>
            <a:r>
              <a:rPr lang="en-US" altLang="ko-KR" sz="2000" i="1" dirty="0" smtClean="0"/>
              <a:t>diversity cache</a:t>
            </a:r>
            <a:r>
              <a:rPr lang="en-US" altLang="ko-KR" sz="2000" dirty="0" smtClean="0"/>
              <a:t>.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 smtClean="0"/>
              <a:t>1-2) An adaptor can be generated for the clone.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smtClean="0"/>
              <a:t>2) The clone is functionally equivalent to the original one.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smtClean="0"/>
              <a:t>3) The clone diverges in the presence of attack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FEVIS Requirement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024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9576" y="1000638"/>
            <a:ext cx="846700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sz="16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nt</a:t>
            </a:r>
            <a:r>
              <a:rPr lang="en-US" altLang="ko-KR" sz="16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proxy_strcpy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(char* 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dest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, char* 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algn="just"/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16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ko-KR" sz="16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retval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 = 0;</a:t>
            </a: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retval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strncpy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dest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, input, 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strlen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dest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)-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1);</a:t>
            </a: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dest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strlen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dest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)-1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] = ‘\0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’;</a:t>
            </a: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ko-KR" sz="16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retval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algn="just"/>
            <a:r>
              <a:rPr lang="en-US" altLang="ko-KR" sz="16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600" dirty="0" err="1">
                <a:latin typeface="Consolas" charset="0"/>
                <a:ea typeface="Consolas" charset="0"/>
                <a:cs typeface="Consolas" charset="0"/>
              </a:rPr>
              <a:t>do_something_with_file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16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struct</a:t>
            </a:r>
            <a:r>
              <a:rPr lang="en-US" altLang="ko-KR" sz="16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600" dirty="0" err="1">
                <a:latin typeface="Consolas" charset="0"/>
                <a:ea typeface="Consolas" charset="0"/>
                <a:cs typeface="Consolas" charset="0"/>
              </a:rPr>
              <a:t>file_info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file;</a:t>
            </a: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16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* input;</a:t>
            </a: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file.perm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= 0744;</a:t>
            </a: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input = </a:t>
            </a:r>
            <a:r>
              <a:rPr lang="en-US" altLang="ko-KR" sz="1600" b="1" dirty="0" err="1" smtClean="0">
                <a:latin typeface="Consolas" charset="0"/>
                <a:ea typeface="Consolas" charset="0"/>
                <a:cs typeface="Consolas" charset="0"/>
              </a:rPr>
              <a:t>getenv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(“FILE_NAME”);</a:t>
            </a:r>
            <a:endParaRPr lang="en-US" altLang="ko-KR" sz="16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16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1600" b="1" dirty="0" err="1">
                <a:latin typeface="Consolas" charset="0"/>
                <a:ea typeface="Consolas" charset="0"/>
                <a:cs typeface="Consolas" charset="0"/>
              </a:rPr>
              <a:t>strlen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(input) &lt;= LEN + </a:t>
            </a:r>
            <a:r>
              <a:rPr lang="en-US" altLang="ko-KR" sz="1600" b="1" dirty="0" err="1">
                <a:latin typeface="Consolas" charset="0"/>
                <a:ea typeface="Consolas" charset="0"/>
                <a:cs typeface="Consolas" charset="0"/>
              </a:rPr>
              <a:t>sizeof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16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)) 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proxy_strcpy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file.name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, input);</a:t>
            </a:r>
            <a:endParaRPr lang="en-US" altLang="ko-KR" sz="16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algn="just"/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ko-KR" sz="1600" b="1" dirty="0" err="1" smtClean="0">
                <a:latin typeface="Consolas" charset="0"/>
                <a:ea typeface="Consolas" charset="0"/>
                <a:cs typeface="Consolas" charset="0"/>
              </a:rPr>
              <a:t>chmod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file.name</a:t>
            </a:r>
            <a:r>
              <a:rPr lang="en-US" altLang="ko-KR" sz="16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ko-KR" sz="1600" dirty="0" err="1" smtClean="0">
                <a:latin typeface="Consolas" charset="0"/>
                <a:ea typeface="Consolas" charset="0"/>
                <a:cs typeface="Consolas" charset="0"/>
              </a:rPr>
              <a:t>file.perm</a:t>
            </a:r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altLang="ko-KR" sz="16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altLang="ko-KR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ko-KR" sz="20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5" y="232031"/>
            <a:ext cx="6474303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An Example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endParaRPr lang="en-US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69379" y="14888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>
                <a:solidFill>
                  <a:srgbClr val="0070C0"/>
                </a:solidFill>
              </a:rPr>
              <a:t>*</a:t>
            </a:r>
            <a:endParaRPr lang="en-US" sz="320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71920" y="4765140"/>
            <a:ext cx="7162011" cy="163121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altLang="ko-KR" sz="2000" dirty="0"/>
              <a:t>1) For a vulnerable piece of code, there exists a clone.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/>
              <a:t>1-1) There exists an </a:t>
            </a:r>
            <a:r>
              <a:rPr lang="en-US" altLang="ko-KR" sz="2000" i="1" dirty="0"/>
              <a:t>equivalent</a:t>
            </a:r>
            <a:r>
              <a:rPr lang="en-US" altLang="ko-KR" sz="2000" dirty="0"/>
              <a:t> chunk in the </a:t>
            </a:r>
            <a:r>
              <a:rPr lang="en-US" altLang="ko-KR" sz="2000" i="1" dirty="0"/>
              <a:t>diversity cache</a:t>
            </a:r>
            <a:r>
              <a:rPr lang="en-US" altLang="ko-KR" sz="2000" dirty="0"/>
              <a:t>.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/>
              <a:t>1-2) An adaptor can be generated for the clone.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/>
              <a:t>2) The clone is functionally equivalent to the original one.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/>
              <a:t>3) The clone diverges in the presence of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8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9576" y="1026916"/>
            <a:ext cx="846700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 smtClean="0"/>
              <a:t>For an Attack to be Detected and Defended,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smtClean="0"/>
              <a:t>1) For a vulnerable piece of code, there exists a clone.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 smtClean="0">
                <a:solidFill>
                  <a:srgbClr val="0070C0"/>
                </a:solidFill>
              </a:rPr>
              <a:t>How much of the code (system call, library call) can be replaced by clones in the diversity cache?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 smtClean="0"/>
              <a:t>1-1) There exists an </a:t>
            </a:r>
            <a:r>
              <a:rPr lang="en-US" altLang="ko-KR" sz="2000" i="1" dirty="0" smtClean="0"/>
              <a:t>equivalent</a:t>
            </a:r>
            <a:r>
              <a:rPr lang="en-US" altLang="ko-KR" sz="2000" dirty="0" smtClean="0"/>
              <a:t> chunk in the </a:t>
            </a:r>
            <a:r>
              <a:rPr lang="en-US" altLang="ko-KR" sz="2000" i="1" dirty="0" smtClean="0"/>
              <a:t>diversity cache</a:t>
            </a:r>
            <a:r>
              <a:rPr lang="en-US" altLang="ko-KR" sz="2000" dirty="0" smtClean="0"/>
              <a:t>.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000" dirty="0" smtClean="0">
                <a:solidFill>
                  <a:srgbClr val="0070C0"/>
                </a:solidFill>
              </a:rPr>
              <a:t>Is there enough redundancy cached in the diversity cache?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 smtClean="0"/>
              <a:t>1-2) An adaptor can be generated for the clone.</a:t>
            </a:r>
          </a:p>
          <a:p>
            <a:pPr marL="1257300" lvl="2" indent="-342900" algn="just">
              <a:buFontTx/>
              <a:buChar char="-"/>
            </a:pPr>
            <a:r>
              <a:rPr lang="en-US" altLang="ko-KR" sz="2000" dirty="0" smtClean="0">
                <a:solidFill>
                  <a:srgbClr val="0070C0"/>
                </a:solidFill>
              </a:rPr>
              <a:t>How is the adaptor synthesized?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smtClean="0"/>
              <a:t>2) The clone is functionally equivalent to the original one.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 smtClean="0">
                <a:solidFill>
                  <a:srgbClr val="0070C0"/>
                </a:solidFill>
              </a:rPr>
              <a:t>How do we define functional equivalence?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 smtClean="0">
                <a:solidFill>
                  <a:srgbClr val="0070C0"/>
                </a:solidFill>
              </a:rPr>
              <a:t>How do we verify the functional equivalence of the two clones?</a:t>
            </a:r>
          </a:p>
          <a:p>
            <a:pPr marL="342900" indent="-342900" algn="just">
              <a:buFontTx/>
              <a:buChar char="-"/>
            </a:pPr>
            <a:r>
              <a:rPr lang="en-US" altLang="ko-KR" sz="2000" dirty="0" smtClean="0"/>
              <a:t>3) The clone diverges in the presence of attack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 smtClean="0">
                <a:solidFill>
                  <a:srgbClr val="0070C0"/>
                </a:solidFill>
              </a:rPr>
              <a:t>How do we define divergence?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 smtClean="0">
                <a:solidFill>
                  <a:srgbClr val="0070C0"/>
                </a:solidFill>
              </a:rPr>
              <a:t>How can we characterize an attack class?</a:t>
            </a:r>
          </a:p>
          <a:p>
            <a:pPr marL="800100" lvl="1" indent="-342900" algn="just">
              <a:buFontTx/>
              <a:buChar char="-"/>
            </a:pPr>
            <a:r>
              <a:rPr lang="en-US" altLang="ko-KR" sz="2000" dirty="0">
                <a:solidFill>
                  <a:srgbClr val="0070C0"/>
                </a:solidFill>
              </a:rPr>
              <a:t>How do we assure that a variant diverges under </a:t>
            </a:r>
            <a:r>
              <a:rPr lang="en-US" altLang="ko-KR" sz="2000" dirty="0" smtClean="0">
                <a:solidFill>
                  <a:srgbClr val="0070C0"/>
                </a:solidFill>
              </a:rPr>
              <a:t>attack</a:t>
            </a:r>
            <a:r>
              <a:rPr lang="en-US" altLang="ko-KR" sz="2000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FEVIS Requirement - Questions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920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19925" y="966920"/>
            <a:ext cx="833101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1"/>
            <a:r>
              <a:rPr lang="en-US" sz="2400" b="1" dirty="0"/>
              <a:t>Formalization of system characteristics and desired properties</a:t>
            </a:r>
          </a:p>
          <a:p>
            <a:pPr marL="342900" lvl="0" indent="-342900" algn="just" latinLnBrk="1">
              <a:buFont typeface="Arial" charset="0"/>
              <a:buChar char="•"/>
            </a:pPr>
            <a:r>
              <a:rPr lang="en-US" sz="2000" dirty="0" smtClean="0"/>
              <a:t>Define artifacts: clone, variant, adaptor, ATD</a:t>
            </a:r>
          </a:p>
          <a:p>
            <a:pPr marL="342900" lvl="0" indent="-342900" algn="just" latinLnBrk="1">
              <a:buFont typeface="Arial" charset="0"/>
              <a:buChar char="•"/>
            </a:pPr>
            <a:r>
              <a:rPr lang="en-US" sz="2000" dirty="0" smtClean="0"/>
              <a:t>Define relations: equivalence, divergence</a:t>
            </a:r>
          </a:p>
          <a:p>
            <a:pPr marL="342900" lvl="0" indent="-342900" algn="just" latinLnBrk="1">
              <a:buFont typeface="Arial" charset="0"/>
              <a:buChar char="•"/>
            </a:pPr>
            <a:r>
              <a:rPr lang="en-US" sz="2000" dirty="0" smtClean="0"/>
              <a:t>Define properties to be verified</a:t>
            </a:r>
          </a:p>
          <a:p>
            <a:pPr marL="800100" lvl="1" indent="-342900" algn="just" latinLnBrk="1">
              <a:buFont typeface="Arial" charset="0"/>
              <a:buChar char="•"/>
            </a:pPr>
            <a:r>
              <a:rPr lang="en-US" sz="2000" dirty="0" smtClean="0"/>
              <a:t>Functional equivalence of clones</a:t>
            </a:r>
          </a:p>
          <a:p>
            <a:pPr marL="800100" lvl="1" indent="-342900" algn="just" latinLnBrk="1">
              <a:buFont typeface="Arial" charset="0"/>
              <a:buChar char="•"/>
            </a:pPr>
            <a:r>
              <a:rPr lang="en-US" sz="2000" dirty="0" smtClean="0"/>
              <a:t>Divergence of clones under a certain class of attack</a:t>
            </a:r>
          </a:p>
          <a:p>
            <a:pPr marL="342900" indent="-342900" algn="just" latinLnBrk="1">
              <a:buFont typeface="Arial" charset="0"/>
              <a:buChar char="•"/>
            </a:pPr>
            <a:r>
              <a:rPr lang="en-US" sz="2000" dirty="0" smtClean="0"/>
              <a:t>Devise means to characterize attack classes</a:t>
            </a:r>
          </a:p>
          <a:p>
            <a:pPr lvl="0" algn="just" latinLnBrk="1"/>
            <a:endParaRPr lang="en-US" sz="2400" b="1" dirty="0" smtClean="0"/>
          </a:p>
          <a:p>
            <a:pPr lvl="0" algn="just" latinLnBrk="1"/>
            <a:r>
              <a:rPr lang="en-US" sz="2400" b="1" smtClean="0"/>
              <a:t>Organizational(?) </a:t>
            </a:r>
            <a:r>
              <a:rPr lang="en-US" sz="2400" b="1" dirty="0" smtClean="0"/>
              <a:t>challenges</a:t>
            </a:r>
            <a:endParaRPr lang="en-US" sz="2400" dirty="0" smtClean="0"/>
          </a:p>
          <a:p>
            <a:pPr marL="342900" lvl="0" indent="-342900" algn="just" latinLnBrk="1">
              <a:buFont typeface="Arial" panose="020B0604020202020204" pitchFamily="34" charset="0"/>
              <a:buChar char="•"/>
            </a:pPr>
            <a:r>
              <a:rPr lang="en-US" sz="2000" dirty="0" smtClean="0"/>
              <a:t>Set up a clear requirement document</a:t>
            </a:r>
          </a:p>
          <a:p>
            <a:pPr marL="800100" lvl="1" indent="-342900" algn="just" latinLnBrk="1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(According to a trusted principal</a:t>
            </a:r>
            <a:r>
              <a:rPr lang="is-I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en-US" sz="2000" dirty="0"/>
              <a:t> The development team relies on the proposal as the only source of document (requirement, design, use case</a:t>
            </a:r>
            <a:r>
              <a:rPr lang="is-IS" sz="2000" dirty="0" smtClean="0"/>
              <a:t>…)</a:t>
            </a:r>
            <a:endParaRPr lang="en-US" sz="2000" dirty="0" smtClean="0"/>
          </a:p>
          <a:p>
            <a:pPr marL="342900" lvl="0" indent="-342900" algn="just" latinLnBrk="1">
              <a:buFont typeface="Arial" panose="020B0604020202020204" pitchFamily="34" charset="0"/>
              <a:buChar char="•"/>
            </a:pPr>
            <a:r>
              <a:rPr lang="en-US" sz="2000" dirty="0" smtClean="0"/>
              <a:t>Decompose the requirements / properties to the component level</a:t>
            </a:r>
          </a:p>
          <a:p>
            <a:pPr marL="342900" lvl="0" indent="-342900" algn="just" latinLnBrk="1">
              <a:buFont typeface="Arial" panose="020B0604020202020204" pitchFamily="34" charset="0"/>
              <a:buChar char="•"/>
            </a:pPr>
            <a:r>
              <a:rPr lang="en-US" sz="2000" dirty="0" smtClean="0"/>
              <a:t>Nonexistent </a:t>
            </a:r>
            <a:r>
              <a:rPr lang="en-US" sz="2000" dirty="0"/>
              <a:t>requirement </a:t>
            </a:r>
            <a:r>
              <a:rPr lang="en-US" sz="2000" dirty="0" smtClean="0"/>
              <a:t>document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09576" y="232031"/>
            <a:ext cx="8626848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Ongoing Works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8243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54412" y="2798234"/>
            <a:ext cx="3855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THANK YOU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45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9416" y="1026916"/>
            <a:ext cx="86651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 smtClean="0"/>
              <a:t>Do we need an overview slide?</a:t>
            </a:r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CFAR is an a</a:t>
            </a:r>
          </a:p>
          <a:p>
            <a:pPr marL="342882" indent="-342882" algn="just">
              <a:buFontTx/>
              <a:buChar char="-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882" indent="-342882" algn="just">
              <a:buFontTx/>
              <a:buChar char="-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 we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Overview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1863289" y="5927149"/>
            <a:ext cx="7280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Carzaniga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“Automatic Recovery from Runtime Failures”, ICSE, 2013.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47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9416" y="1026916"/>
            <a:ext cx="866518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b="1" dirty="0" smtClean="0"/>
              <a:t>Why Anonymize?</a:t>
            </a:r>
            <a:endParaRPr lang="en-US" altLang="ko-KR" sz="2800" b="1" dirty="0" smtClean="0"/>
          </a:p>
          <a:p>
            <a:pPr marL="342882" indent="-342882" algn="just">
              <a:buFontTx/>
              <a:buChar char="-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Internet is not anonymous by its design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Anonymity Network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1863289" y="5927149"/>
            <a:ext cx="7280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Carzaniga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“Automatic Recovery from Runtime Failures”, ICSE, 2013.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1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9416" y="1026916"/>
            <a:ext cx="866518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b="1" dirty="0" smtClean="0"/>
              <a:t>Anonymity use case</a:t>
            </a:r>
            <a:endParaRPr lang="en-US" altLang="ko-KR" sz="2800" b="1" dirty="0" smtClean="0"/>
          </a:p>
          <a:p>
            <a:pPr marL="342882" indent="-342882" algn="just">
              <a:buFontTx/>
              <a:buChar char="-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 people</a:t>
            </a:r>
          </a:p>
          <a:p>
            <a:pPr marL="800082" lvl="1" indent="-342882" algn="just">
              <a:buFontTx/>
              <a:buChar char="-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Circumvent censorship</a:t>
            </a:r>
          </a:p>
          <a:p>
            <a:pPr marL="800082" lvl="1" indent="-342882" algn="just">
              <a:buFontTx/>
              <a:buChar char="-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Skirt surveillance</a:t>
            </a:r>
          </a:p>
          <a:p>
            <a:pPr marL="800082" lvl="1" indent="-342882" algn="just">
              <a:buFontTx/>
              <a:buChar char="-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Protect privacy from identity theft (ISP, websites </a:t>
            </a:r>
            <a:r>
              <a:rPr lang="is-I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…)</a:t>
            </a:r>
          </a:p>
          <a:p>
            <a:pPr marL="342882" indent="-342882" algn="just">
              <a:buFontTx/>
              <a:buChar char="-"/>
            </a:pPr>
            <a:r>
              <a:rPr lang="is-I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Citizen journalists (in repressive nations)</a:t>
            </a:r>
          </a:p>
          <a:p>
            <a:pPr marL="342882" indent="-342882" algn="just">
              <a:buFontTx/>
              <a:buChar char="-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Activist and whistleblowers</a:t>
            </a:r>
          </a:p>
          <a:p>
            <a:pPr marL="342882" indent="-342882" algn="just">
              <a:buFontTx/>
              <a:buChar char="-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Military</a:t>
            </a:r>
          </a:p>
          <a:p>
            <a:pPr marL="800082" lvl="1" indent="-342882" algn="just">
              <a:buFontTx/>
              <a:buChar char="-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gathering</a:t>
            </a:r>
          </a:p>
          <a:p>
            <a:pPr marL="800082" lvl="1" indent="-342882" algn="just">
              <a:buFontTx/>
              <a:buChar char="-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(geographically) Hidden services</a:t>
            </a:r>
          </a:p>
          <a:p>
            <a:pPr marL="800082" lvl="1" indent="-342882" algn="just">
              <a:buFontTx/>
              <a:buChar char="-"/>
            </a:pP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Anonymity </a:t>
            </a:r>
            <a:r>
              <a:rPr lang="en-US" b="1" dirty="0" smtClean="0"/>
              <a:t>Network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940651" y="5927149"/>
            <a:ext cx="507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</a:t>
            </a:r>
            <a:r>
              <a:rPr lang="en-US" i="1">
                <a:solidFill>
                  <a:schemeClr val="tx1">
                    <a:lumMod val="65000"/>
                    <a:lumOff val="35000"/>
                  </a:schemeClr>
                </a:solidFill>
              </a:rPr>
              <a:t>://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www.torproject.org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/about/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torusers.html.en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20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6651139" y="1050395"/>
            <a:ext cx="2083450" cy="1064151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9416" y="1026916"/>
            <a:ext cx="86651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b="1" dirty="0" smtClean="0"/>
              <a:t>How Tor works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882" indent="-342882" algn="just">
              <a:buFontTx/>
              <a:buChar char="-"/>
            </a:pP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Anonymity Network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2903381" y="5927149"/>
            <a:ext cx="6240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www.torproject.org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/about/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overview.html.en#thesolution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855" y="2384385"/>
            <a:ext cx="560742" cy="560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633" y="2384385"/>
            <a:ext cx="560742" cy="5607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12" y="2384385"/>
            <a:ext cx="560742" cy="5607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855" y="4707458"/>
            <a:ext cx="560742" cy="5607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633" y="4707458"/>
            <a:ext cx="560742" cy="5607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12" y="4707458"/>
            <a:ext cx="560742" cy="5607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855" y="3516455"/>
            <a:ext cx="560742" cy="5607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633" y="3516455"/>
            <a:ext cx="560742" cy="5607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12" y="3516455"/>
            <a:ext cx="560742" cy="5607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35" y="2227245"/>
            <a:ext cx="717882" cy="7178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97" y="4873203"/>
            <a:ext cx="628390" cy="6283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938" y="4314933"/>
            <a:ext cx="575406" cy="57540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937" y="2773495"/>
            <a:ext cx="575406" cy="57540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187623" y="3079067"/>
            <a:ext cx="24857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1.</a:t>
            </a:r>
            <a:r>
              <a:rPr lang="en-US" sz="24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Alice's 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Tor client obtains a list of Tor nodes from a directory server.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Cross 29"/>
          <p:cNvSpPr/>
          <p:nvPr/>
        </p:nvSpPr>
        <p:spPr>
          <a:xfrm>
            <a:off x="3995697" y="2471240"/>
            <a:ext cx="251013" cy="251013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/>
          <p:cNvSpPr/>
          <p:nvPr/>
        </p:nvSpPr>
        <p:spPr>
          <a:xfrm>
            <a:off x="5190918" y="3608571"/>
            <a:ext cx="251013" cy="251013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3984408" y="4795079"/>
            <a:ext cx="251013" cy="251013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398895" y="4792278"/>
            <a:ext cx="251013" cy="251013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6398894" y="3599931"/>
            <a:ext cx="251013" cy="251013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089375" y="3063151"/>
            <a:ext cx="0" cy="1644307"/>
          </a:xfrm>
          <a:prstGeom prst="straightConnector1">
            <a:avLst/>
          </a:prstGeom>
          <a:ln w="28575">
            <a:solidFill>
              <a:srgbClr val="FFCC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75543" y="1914811"/>
            <a:ext cx="702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Alice</a:t>
            </a:r>
            <a:endParaRPr lang="en-US" sz="2000" b="1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6794499" y="1875811"/>
            <a:ext cx="482898" cy="3508"/>
          </a:xfrm>
          <a:prstGeom prst="straightConnector1">
            <a:avLst/>
          </a:prstGeom>
          <a:ln w="28575">
            <a:solidFill>
              <a:srgbClr val="FFCC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794499" y="1592006"/>
            <a:ext cx="482899" cy="9457"/>
          </a:xfrm>
          <a:prstGeom prst="straightConnector1">
            <a:avLst/>
          </a:prstGeom>
          <a:ln w="28575">
            <a:solidFill>
              <a:srgbClr val="7A001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ross 40"/>
          <p:cNvSpPr/>
          <p:nvPr/>
        </p:nvSpPr>
        <p:spPr>
          <a:xfrm>
            <a:off x="7026385" y="1223159"/>
            <a:ext cx="201774" cy="201774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327536" y="1118622"/>
            <a:ext cx="14070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Tor node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Unencrypted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Encrypted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7895972" y="4821143"/>
            <a:ext cx="604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Bob</a:t>
            </a:r>
            <a:endParaRPr lang="en-US" sz="2000" b="1" dirty="0"/>
          </a:p>
        </p:txBody>
      </p:sp>
      <p:sp>
        <p:nvSpPr>
          <p:cNvPr id="52" name="Rectangle 51"/>
          <p:cNvSpPr/>
          <p:nvPr/>
        </p:nvSpPr>
        <p:spPr>
          <a:xfrm>
            <a:off x="7749285" y="328580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Charlie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9261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6651139" y="1050395"/>
            <a:ext cx="2083450" cy="1064151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9416" y="1026916"/>
            <a:ext cx="8665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b="1" dirty="0"/>
              <a:t>How Tor works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Anonymity Network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2903381" y="5927149"/>
            <a:ext cx="6240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www.torproject.org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/about/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overview.html.en#thesolution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855" y="2384385"/>
            <a:ext cx="560742" cy="560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633" y="2384385"/>
            <a:ext cx="560742" cy="5607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12" y="2384385"/>
            <a:ext cx="560742" cy="5607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855" y="4707458"/>
            <a:ext cx="560742" cy="5607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633" y="4707458"/>
            <a:ext cx="560742" cy="5607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12" y="4707458"/>
            <a:ext cx="560742" cy="5607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855" y="3516455"/>
            <a:ext cx="560742" cy="5607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633" y="3516455"/>
            <a:ext cx="560742" cy="5607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12" y="3516455"/>
            <a:ext cx="560742" cy="5607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35" y="2227245"/>
            <a:ext cx="717882" cy="7178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97" y="4873203"/>
            <a:ext cx="628390" cy="6283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938" y="4314933"/>
            <a:ext cx="575406" cy="57540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937" y="2773495"/>
            <a:ext cx="575406" cy="57540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01297" y="3129059"/>
            <a:ext cx="29869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sz="24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Alice's Tor client picks a random path to destination server.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Cross 29"/>
          <p:cNvSpPr/>
          <p:nvPr/>
        </p:nvSpPr>
        <p:spPr>
          <a:xfrm>
            <a:off x="3995697" y="2471240"/>
            <a:ext cx="251013" cy="251013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/>
          <p:cNvSpPr/>
          <p:nvPr/>
        </p:nvSpPr>
        <p:spPr>
          <a:xfrm>
            <a:off x="5190918" y="3608571"/>
            <a:ext cx="251013" cy="251013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3984408" y="4795079"/>
            <a:ext cx="251013" cy="251013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398895" y="4792278"/>
            <a:ext cx="251013" cy="251013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6398894" y="3599931"/>
            <a:ext cx="251013" cy="251013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555531" y="2564526"/>
            <a:ext cx="2081048" cy="105177"/>
          </a:xfrm>
          <a:prstGeom prst="straightConnector1">
            <a:avLst/>
          </a:prstGeom>
          <a:ln w="28575">
            <a:solidFill>
              <a:srgbClr val="FFCC33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75543" y="1914811"/>
            <a:ext cx="702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Alice</a:t>
            </a:r>
            <a:endParaRPr lang="en-US" sz="2000" b="1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6794499" y="1875811"/>
            <a:ext cx="482898" cy="3508"/>
          </a:xfrm>
          <a:prstGeom prst="straightConnector1">
            <a:avLst/>
          </a:prstGeom>
          <a:ln w="28575">
            <a:solidFill>
              <a:srgbClr val="FFCC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794499" y="1592006"/>
            <a:ext cx="482899" cy="9457"/>
          </a:xfrm>
          <a:prstGeom prst="straightConnector1">
            <a:avLst/>
          </a:prstGeom>
          <a:ln w="28575">
            <a:solidFill>
              <a:srgbClr val="7A001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ross 40"/>
          <p:cNvSpPr/>
          <p:nvPr/>
        </p:nvSpPr>
        <p:spPr>
          <a:xfrm>
            <a:off x="7026385" y="1223159"/>
            <a:ext cx="201774" cy="201774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327536" y="1118622"/>
            <a:ext cx="14070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Tor node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Unencrypted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Encrypted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555375" y="4048509"/>
            <a:ext cx="647037" cy="658949"/>
          </a:xfrm>
          <a:prstGeom prst="straightConnector1">
            <a:avLst/>
          </a:prstGeom>
          <a:ln w="28575">
            <a:solidFill>
              <a:srgbClr val="FFCC33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47597" y="2945127"/>
            <a:ext cx="647036" cy="571328"/>
          </a:xfrm>
          <a:prstGeom prst="straightConnector1">
            <a:avLst/>
          </a:prstGeom>
          <a:ln w="28575">
            <a:solidFill>
              <a:srgbClr val="FFCC33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852746" y="4767677"/>
            <a:ext cx="1011696" cy="154192"/>
          </a:xfrm>
          <a:prstGeom prst="straightConnector1">
            <a:avLst/>
          </a:prstGeom>
          <a:ln w="28575">
            <a:solidFill>
              <a:srgbClr val="7A0019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895972" y="4821143"/>
            <a:ext cx="604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Bob</a:t>
            </a:r>
            <a:endParaRPr lang="en-US" sz="2000" b="1" dirty="0"/>
          </a:p>
        </p:txBody>
      </p:sp>
      <p:sp>
        <p:nvSpPr>
          <p:cNvPr id="47" name="Rectangle 46"/>
          <p:cNvSpPr/>
          <p:nvPr/>
        </p:nvSpPr>
        <p:spPr>
          <a:xfrm>
            <a:off x="7749285" y="328580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Charlie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30248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Arrow Connector 35"/>
          <p:cNvCxnSpPr/>
          <p:nvPr/>
        </p:nvCxnSpPr>
        <p:spPr>
          <a:xfrm>
            <a:off x="1488489" y="2806263"/>
            <a:ext cx="2200642" cy="2194988"/>
          </a:xfrm>
          <a:prstGeom prst="curvedConnector3">
            <a:avLst>
              <a:gd name="adj1" fmla="val 50000"/>
            </a:avLst>
          </a:prstGeom>
          <a:ln w="28575">
            <a:solidFill>
              <a:srgbClr val="FFCC33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651139" y="1050395"/>
            <a:ext cx="2083450" cy="1064151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9416" y="1026916"/>
            <a:ext cx="8665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b="1" dirty="0"/>
              <a:t>How Tor works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Anonymity Network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2903381" y="5927149"/>
            <a:ext cx="6240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www.torproject.org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/about/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overview.html.en#thesolution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855" y="2384385"/>
            <a:ext cx="560742" cy="560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633" y="2384385"/>
            <a:ext cx="560742" cy="5607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12" y="2384385"/>
            <a:ext cx="560742" cy="5607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855" y="4707458"/>
            <a:ext cx="560742" cy="5607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633" y="4707458"/>
            <a:ext cx="560742" cy="5607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12" y="4707458"/>
            <a:ext cx="560742" cy="5607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855" y="3516455"/>
            <a:ext cx="560742" cy="5607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633" y="3516455"/>
            <a:ext cx="560742" cy="5607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12" y="3516455"/>
            <a:ext cx="560742" cy="5607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35" y="2227245"/>
            <a:ext cx="717882" cy="7178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97" y="4873203"/>
            <a:ext cx="628390" cy="6283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938" y="4314933"/>
            <a:ext cx="575406" cy="57540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937" y="2773495"/>
            <a:ext cx="575406" cy="57540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36524" y="3068594"/>
            <a:ext cx="31559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3.</a:t>
            </a:r>
            <a:r>
              <a:rPr lang="en-US" sz="24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If 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at a later time, the user visits another site, Alice's Tor client selects a second random path.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Cross 29"/>
          <p:cNvSpPr/>
          <p:nvPr/>
        </p:nvSpPr>
        <p:spPr>
          <a:xfrm>
            <a:off x="3995697" y="2471240"/>
            <a:ext cx="251013" cy="251013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/>
          <p:cNvSpPr/>
          <p:nvPr/>
        </p:nvSpPr>
        <p:spPr>
          <a:xfrm>
            <a:off x="5190918" y="3608571"/>
            <a:ext cx="251013" cy="251013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3984408" y="4795079"/>
            <a:ext cx="251013" cy="251013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398895" y="4792278"/>
            <a:ext cx="251013" cy="251013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6398894" y="3599931"/>
            <a:ext cx="251013" cy="251013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75543" y="1914811"/>
            <a:ext cx="702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Alice</a:t>
            </a:r>
            <a:endParaRPr lang="en-US" sz="2000" b="1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6794499" y="1875811"/>
            <a:ext cx="482898" cy="3508"/>
          </a:xfrm>
          <a:prstGeom prst="straightConnector1">
            <a:avLst/>
          </a:prstGeom>
          <a:ln w="28575">
            <a:solidFill>
              <a:srgbClr val="FFCC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794499" y="1592006"/>
            <a:ext cx="482899" cy="9457"/>
          </a:xfrm>
          <a:prstGeom prst="straightConnector1">
            <a:avLst/>
          </a:prstGeom>
          <a:ln w="28575">
            <a:solidFill>
              <a:srgbClr val="7A001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ross 40"/>
          <p:cNvSpPr/>
          <p:nvPr/>
        </p:nvSpPr>
        <p:spPr>
          <a:xfrm>
            <a:off x="7026385" y="1223159"/>
            <a:ext cx="201774" cy="201774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327536" y="1118622"/>
            <a:ext cx="14070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Tor node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Unencrypted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Encrypted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607081" y="3808904"/>
            <a:ext cx="563800" cy="0"/>
          </a:xfrm>
          <a:prstGeom prst="straightConnector1">
            <a:avLst/>
          </a:prstGeom>
          <a:ln w="28575">
            <a:solidFill>
              <a:srgbClr val="FFCC33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390746" y="4048509"/>
            <a:ext cx="469347" cy="687638"/>
          </a:xfrm>
          <a:prstGeom prst="straightConnector1">
            <a:avLst/>
          </a:prstGeom>
          <a:ln w="28575">
            <a:solidFill>
              <a:srgbClr val="FFCC33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846389" y="3274885"/>
            <a:ext cx="936337" cy="459192"/>
          </a:xfrm>
          <a:prstGeom prst="straightConnector1">
            <a:avLst/>
          </a:prstGeom>
          <a:ln w="28575">
            <a:solidFill>
              <a:srgbClr val="7A0019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895972" y="4821143"/>
            <a:ext cx="604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Bob</a:t>
            </a:r>
            <a:endParaRPr lang="en-US" sz="2000" b="1"/>
          </a:p>
        </p:txBody>
      </p:sp>
      <p:sp>
        <p:nvSpPr>
          <p:cNvPr id="47" name="Rectangle 46"/>
          <p:cNvSpPr/>
          <p:nvPr/>
        </p:nvSpPr>
        <p:spPr>
          <a:xfrm>
            <a:off x="7749285" y="328580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Charlie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74028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6651139" y="1050395"/>
            <a:ext cx="2083450" cy="1064151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237705" y="6459786"/>
            <a:ext cx="984019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9416" y="1026916"/>
            <a:ext cx="8665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b="1" dirty="0" smtClean="0"/>
              <a:t>Attack Model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576" y="232031"/>
            <a:ext cx="9479494" cy="73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Website Fingerprinting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2903381" y="5927149"/>
            <a:ext cx="6240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www.torproject.org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/about/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overview.html.en#thesolution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855" y="2384385"/>
            <a:ext cx="560742" cy="560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633" y="2384385"/>
            <a:ext cx="560742" cy="5607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12" y="2384385"/>
            <a:ext cx="560742" cy="5607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855" y="4707458"/>
            <a:ext cx="560742" cy="5607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633" y="4707458"/>
            <a:ext cx="560742" cy="5607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12" y="4707458"/>
            <a:ext cx="560742" cy="5607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855" y="3516455"/>
            <a:ext cx="560742" cy="5607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633" y="3516455"/>
            <a:ext cx="560742" cy="5607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12" y="3516455"/>
            <a:ext cx="560742" cy="5607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35" y="2227245"/>
            <a:ext cx="717882" cy="7178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97" y="4873203"/>
            <a:ext cx="628390" cy="6283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938" y="4314933"/>
            <a:ext cx="575406" cy="57540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937" y="2773495"/>
            <a:ext cx="575406" cy="575406"/>
          </a:xfrm>
          <a:prstGeom prst="rect">
            <a:avLst/>
          </a:prstGeom>
        </p:spPr>
      </p:pic>
      <p:sp>
        <p:nvSpPr>
          <p:cNvPr id="30" name="Cross 29"/>
          <p:cNvSpPr/>
          <p:nvPr/>
        </p:nvSpPr>
        <p:spPr>
          <a:xfrm>
            <a:off x="3995697" y="2471240"/>
            <a:ext cx="251013" cy="251013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/>
          <p:cNvSpPr/>
          <p:nvPr/>
        </p:nvSpPr>
        <p:spPr>
          <a:xfrm>
            <a:off x="5190918" y="3608571"/>
            <a:ext cx="251013" cy="251013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>
            <a:off x="3984408" y="4795079"/>
            <a:ext cx="251013" cy="251013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>
            <a:off x="6398895" y="4792278"/>
            <a:ext cx="251013" cy="251013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>
            <a:off x="6398894" y="3599931"/>
            <a:ext cx="251013" cy="251013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555531" y="2564526"/>
            <a:ext cx="2081048" cy="105177"/>
          </a:xfrm>
          <a:prstGeom prst="straightConnector1">
            <a:avLst/>
          </a:prstGeom>
          <a:ln w="28575">
            <a:solidFill>
              <a:srgbClr val="FFCC33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75543" y="1914811"/>
            <a:ext cx="702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Alice</a:t>
            </a:r>
            <a:endParaRPr lang="en-US" sz="2000" b="1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6794499" y="1875811"/>
            <a:ext cx="482898" cy="3508"/>
          </a:xfrm>
          <a:prstGeom prst="straightConnector1">
            <a:avLst/>
          </a:prstGeom>
          <a:ln w="28575">
            <a:solidFill>
              <a:srgbClr val="FFCC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794499" y="1592006"/>
            <a:ext cx="482899" cy="9457"/>
          </a:xfrm>
          <a:prstGeom prst="straightConnector1">
            <a:avLst/>
          </a:prstGeom>
          <a:ln w="28575">
            <a:solidFill>
              <a:srgbClr val="7A001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ross 40"/>
          <p:cNvSpPr/>
          <p:nvPr/>
        </p:nvSpPr>
        <p:spPr>
          <a:xfrm>
            <a:off x="7026385" y="1223159"/>
            <a:ext cx="201774" cy="201774"/>
          </a:xfrm>
          <a:prstGeom prst="plus">
            <a:avLst>
              <a:gd name="adj" fmla="val 31549"/>
            </a:avLst>
          </a:prstGeom>
          <a:solidFill>
            <a:srgbClr val="FFCC33"/>
          </a:solidFill>
          <a:ln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327536" y="1118622"/>
            <a:ext cx="14070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Tor node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Unencrypted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Encrypted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555375" y="4048509"/>
            <a:ext cx="647037" cy="658949"/>
          </a:xfrm>
          <a:prstGeom prst="straightConnector1">
            <a:avLst/>
          </a:prstGeom>
          <a:ln w="28575">
            <a:solidFill>
              <a:srgbClr val="FFCC33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47597" y="2945127"/>
            <a:ext cx="647036" cy="571328"/>
          </a:xfrm>
          <a:prstGeom prst="straightConnector1">
            <a:avLst/>
          </a:prstGeom>
          <a:ln w="28575">
            <a:solidFill>
              <a:srgbClr val="FFCC33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852746" y="4767677"/>
            <a:ext cx="1011696" cy="154192"/>
          </a:xfrm>
          <a:prstGeom prst="straightConnector1">
            <a:avLst/>
          </a:prstGeom>
          <a:ln w="28575">
            <a:solidFill>
              <a:srgbClr val="7A0019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895972" y="4821143"/>
            <a:ext cx="604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Bob</a:t>
            </a:r>
            <a:endParaRPr lang="en-US" sz="2000" b="1" dirty="0"/>
          </a:p>
        </p:txBody>
      </p:sp>
      <p:sp>
        <p:nvSpPr>
          <p:cNvPr id="47" name="Rectangle 46"/>
          <p:cNvSpPr/>
          <p:nvPr/>
        </p:nvSpPr>
        <p:spPr>
          <a:xfrm>
            <a:off x="7749285" y="328580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Charlie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11644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11968</TotalTime>
  <Words>1372</Words>
  <Application>Microsoft Macintosh PowerPoint</Application>
  <PresentationFormat>On-screen Show (4:3)</PresentationFormat>
  <Paragraphs>271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 Light</vt:lpstr>
      <vt:lpstr>Consolas</vt:lpstr>
      <vt:lpstr>맑은 고딕</vt:lpstr>
      <vt:lpstr>Arial</vt:lpstr>
      <vt:lpstr>Calibri</vt:lpstr>
      <vt:lpstr>Retrospect</vt:lpstr>
      <vt:lpstr>  Link prefetching: a website fingerprinting defense for Tor     Vaibhav Sharma, Taejoon Byun, Se Eun Oh and Elaheh Ghassabani Final project of CSCI5271: Introduction to Security 7th December 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Learning-Based Method for Combining Testing Techniques</dc:title>
  <dc:creator>Taejoon Byun</dc:creator>
  <cp:lastModifiedBy>Taejoon Byun</cp:lastModifiedBy>
  <cp:revision>667</cp:revision>
  <cp:lastPrinted>2013-09-04T22:21:33Z</cp:lastPrinted>
  <dcterms:created xsi:type="dcterms:W3CDTF">2013-09-04T08:46:27Z</dcterms:created>
  <dcterms:modified xsi:type="dcterms:W3CDTF">2015-12-06T21:32:56Z</dcterms:modified>
</cp:coreProperties>
</file>